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9"/>
  </p:notesMasterIdLst>
  <p:handoutMasterIdLst>
    <p:handoutMasterId r:id="rId20"/>
  </p:handoutMasterIdLst>
  <p:sldIdLst>
    <p:sldId id="603" r:id="rId8"/>
    <p:sldId id="1829" r:id="rId9"/>
    <p:sldId id="2590" r:id="rId10"/>
    <p:sldId id="2591" r:id="rId11"/>
    <p:sldId id="2664" r:id="rId12"/>
    <p:sldId id="2665" r:id="rId13"/>
    <p:sldId id="2666" r:id="rId14"/>
    <p:sldId id="2583" r:id="rId15"/>
    <p:sldId id="2667" r:id="rId16"/>
    <p:sldId id="2668" r:id="rId17"/>
    <p:sldId id="582" r:id="rId1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000"/>
    <a:srgbClr val="71B3FF"/>
    <a:srgbClr val="595757"/>
    <a:srgbClr val="1D1D1A"/>
    <a:srgbClr val="FF0000"/>
    <a:srgbClr val="F53A21"/>
    <a:srgbClr val="0432FF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2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F20DB6-8F4B-704B-8E98-A29676DA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4204138" y="1014787"/>
            <a:ext cx="7992625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717" y="528562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159" y="532303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4635061" y="1403131"/>
            <a:ext cx="7090929" cy="349415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深度分析 </a:t>
            </a:r>
            <a:r>
              <a:rPr lang="en-US" altLang="zh-CN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&amp;</a:t>
            </a:r>
            <a:r>
              <a:rPr lang="zh-CN" altLang="en-US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endParaRPr lang="en-US" altLang="zh-CN" sz="88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>
              <a:lnSpc>
                <a:spcPct val="120000"/>
              </a:lnSpc>
            </a:pPr>
            <a:r>
              <a:rPr lang="zh-CN" altLang="en-US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产业洞察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C8FE7F9-0795-A340-BA5D-397FD654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068" y="3808708"/>
            <a:ext cx="4824249" cy="254637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EC307B3-74D8-F44D-8342-C89C0BA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对产业的思考与洞察：思考点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876AEF-5FAA-4247-9E11-5C69B06F3D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聚焦点：</a:t>
            </a:r>
            <a:r>
              <a:rPr lang="zh-CN" altLang="en-US" dirty="0"/>
              <a:t>重点服务 </a:t>
            </a:r>
            <a:r>
              <a:rPr lang="en-US" altLang="zh-CN" dirty="0"/>
              <a:t>META</a:t>
            </a:r>
            <a:r>
              <a:rPr lang="zh-CN" altLang="en-US" dirty="0"/>
              <a:t> 搜广推业务（大量利用稀疏算力 </a:t>
            </a:r>
            <a:r>
              <a:rPr lang="en-US" altLang="zh-CN" dirty="0"/>
              <a:t>708 TFLOPS/s INT8</a:t>
            </a:r>
            <a:r>
              <a:rPr lang="zh-CN" altLang="en-US" dirty="0"/>
              <a:t>）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业务（且是成熟模型），强调能效比能够减少一定开销；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产品化</a:t>
            </a:r>
            <a:r>
              <a:rPr lang="zh-CN" altLang="en-US" dirty="0"/>
              <a:t>：应该不会快速产品化且不会对外销售，太过于 </a:t>
            </a:r>
            <a:r>
              <a:rPr lang="en-US" altLang="zh-CN" dirty="0"/>
              <a:t>DSA</a:t>
            </a:r>
            <a:r>
              <a:rPr lang="zh-CN" altLang="en-US" dirty="0"/>
              <a:t> 化，</a:t>
            </a:r>
            <a:r>
              <a:rPr lang="en-US" altLang="zh-CN" dirty="0"/>
              <a:t>AI</a:t>
            </a:r>
            <a:r>
              <a:rPr lang="zh-CN" altLang="en-US" dirty="0"/>
              <a:t> 服务器集群属于特殊构建，市场匹配的交换机、路由、光模块有限；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破冰之旅</a:t>
            </a:r>
            <a:r>
              <a:rPr lang="zh-CN" altLang="en-US" dirty="0"/>
              <a:t>：都在尝试构建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NV</a:t>
            </a:r>
            <a:r>
              <a:rPr lang="zh-CN" altLang="en-US" dirty="0"/>
              <a:t> 体系，快速演进的 </a:t>
            </a:r>
            <a:r>
              <a:rPr lang="en-US" altLang="zh-CN" dirty="0"/>
              <a:t>AI</a:t>
            </a:r>
            <a:r>
              <a:rPr lang="zh-CN" altLang="en-US" dirty="0"/>
              <a:t> 新业务在 </a:t>
            </a:r>
            <a:r>
              <a:rPr lang="en-US" altLang="zh-CN" dirty="0"/>
              <a:t>Triton</a:t>
            </a:r>
            <a:r>
              <a:rPr lang="zh-CN" altLang="en-US" dirty="0"/>
              <a:t> 编译层不一定快速打破 </a:t>
            </a:r>
            <a:r>
              <a:rPr lang="en-US" altLang="zh-CN" dirty="0"/>
              <a:t>CUDA</a:t>
            </a:r>
            <a:r>
              <a:rPr lang="zh-CN" altLang="en-US" dirty="0"/>
              <a:t> 壁垒；</a:t>
            </a:r>
          </a:p>
        </p:txBody>
      </p:sp>
    </p:spTree>
    <p:extLst>
      <p:ext uri="{BB962C8B-B14F-4D97-AF65-F5344CB8AC3E}">
        <p14:creationId xmlns:p14="http://schemas.microsoft.com/office/powerpoint/2010/main" val="16212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sz="3200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MEIA</a:t>
            </a:r>
            <a:r>
              <a:rPr lang="zh-CN" altLang="en-US" sz="3200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sz="3200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sz="3200" b="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760661" y="1052736"/>
            <a:ext cx="10738320" cy="5184576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MTIA</a:t>
            </a:r>
            <a:r>
              <a:rPr lang="zh-CN" altLang="en-US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solidFill>
                  <a:srgbClr val="3741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基本参数介绍 </a:t>
            </a:r>
            <a:r>
              <a:rPr lang="en-US" altLang="zh-CN" sz="2400" dirty="0">
                <a:solidFill>
                  <a:srgbClr val="3741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对比</a:t>
            </a:r>
            <a:endParaRPr lang="en-US" altLang="zh-CN" sz="24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MTIA</a:t>
            </a:r>
            <a:r>
              <a:rPr lang="zh-CN" altLang="en-US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V1</a:t>
            </a:r>
            <a:r>
              <a:rPr lang="zh-CN" altLang="en-US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solidFill>
                  <a:srgbClr val="3741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第一代芯片解读</a:t>
            </a:r>
            <a:endParaRPr lang="en-US" altLang="zh-CN" sz="24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MTIA</a:t>
            </a:r>
            <a:r>
              <a:rPr lang="zh-CN" altLang="en-US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V2</a:t>
            </a:r>
            <a:r>
              <a:rPr lang="zh-CN" altLang="en-US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solidFill>
                  <a:srgbClr val="37415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第二代芯片解读</a:t>
            </a:r>
            <a:endParaRPr lang="en-US" altLang="zh-CN" sz="24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800" b="1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一些思考：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Meta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芯片未知技术问题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思考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1581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01AD41-93B5-BD47-BD43-670D1197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推理价格对比</a:t>
            </a:r>
          </a:p>
        </p:txBody>
      </p:sp>
    </p:spTree>
    <p:extLst>
      <p:ext uri="{BB962C8B-B14F-4D97-AF65-F5344CB8AC3E}">
        <p14:creationId xmlns:p14="http://schemas.microsoft.com/office/powerpoint/2010/main" val="14497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BC4D09-8DC9-C747-BBD7-915216D33E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MTIA</a:t>
            </a:r>
          </a:p>
          <a:p>
            <a:r>
              <a:rPr lang="zh-CN" altLang="en-US" sz="8000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基本参数对比</a:t>
            </a:r>
            <a:endParaRPr lang="zh-CN" altLang="en-US" sz="4800" dirty="0">
              <a:solidFill>
                <a:srgbClr val="71B3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4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BC4D09-8DC9-C747-BBD7-915216D33E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MTIA</a:t>
            </a:r>
            <a:r>
              <a:rPr lang="zh-CN" altLang="en-US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V1</a:t>
            </a:r>
          </a:p>
          <a:p>
            <a:r>
              <a:rPr lang="zh-CN" altLang="en-US" sz="8000" dirty="0">
                <a:solidFill>
                  <a:srgbClr val="71B3FF"/>
                </a:solidFill>
              </a:rPr>
              <a:t>技术解读</a:t>
            </a:r>
            <a:endParaRPr lang="zh-CN" altLang="en-US" sz="4800" dirty="0">
              <a:solidFill>
                <a:srgbClr val="71B3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1943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BC4D09-8DC9-C747-BBD7-915216D33E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MTIA</a:t>
            </a:r>
            <a:r>
              <a:rPr lang="zh-CN" altLang="en-US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V2</a:t>
            </a:r>
          </a:p>
          <a:p>
            <a:r>
              <a:rPr lang="zh-CN" altLang="en-US" sz="8000" dirty="0">
                <a:solidFill>
                  <a:srgbClr val="71B3FF"/>
                </a:solidFill>
              </a:rPr>
              <a:t>技术解读</a:t>
            </a:r>
            <a:endParaRPr lang="zh-CN" altLang="en-US" sz="4800" dirty="0">
              <a:solidFill>
                <a:srgbClr val="71B3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1837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BC4D09-8DC9-C747-BBD7-915216D33E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71B3FF"/>
                </a:solidFill>
              </a:rPr>
              <a:t>4</a:t>
            </a:r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  <a:r>
              <a:rPr lang="zh-CN" altLang="en-US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71B3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MTIA</a:t>
            </a:r>
          </a:p>
          <a:p>
            <a:r>
              <a:rPr lang="zh-CN" altLang="en-US" sz="8000" dirty="0">
                <a:solidFill>
                  <a:srgbClr val="71B3FF"/>
                </a:solidFill>
              </a:rPr>
              <a:t>未知问题 </a:t>
            </a:r>
            <a:r>
              <a:rPr lang="en-US" altLang="zh-CN" sz="8000" dirty="0">
                <a:solidFill>
                  <a:srgbClr val="71B3FF"/>
                </a:solidFill>
              </a:rPr>
              <a:t>&amp;</a:t>
            </a:r>
            <a:r>
              <a:rPr lang="zh-CN" altLang="en-US" sz="8000" dirty="0">
                <a:solidFill>
                  <a:srgbClr val="71B3FF"/>
                </a:solidFill>
              </a:rPr>
              <a:t> 思考</a:t>
            </a:r>
            <a:endParaRPr lang="zh-CN" altLang="en-US" sz="4800" dirty="0">
              <a:solidFill>
                <a:srgbClr val="71B3FF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196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C8FE7F9-0795-A340-BA5D-397FD654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068" y="3808708"/>
            <a:ext cx="4824249" cy="254637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EC307B3-74D8-F44D-8342-C89C0BA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对产业的思考与洞察：精彩点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876AEF-5FAA-4247-9E11-5C69B06F3D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AI</a:t>
            </a:r>
            <a:r>
              <a:rPr lang="zh-CN" altLang="en-US" b="1" dirty="0"/>
              <a:t> 编译器：</a:t>
            </a:r>
            <a:r>
              <a:rPr lang="zh-CN" altLang="en-US" dirty="0"/>
              <a:t>重点强调了芯片之上的软件栈“</a:t>
            </a:r>
            <a:r>
              <a:rPr lang="en-US" altLang="zh-CN" dirty="0"/>
              <a:t>AI</a:t>
            </a:r>
            <a:r>
              <a:rPr lang="zh-CN" altLang="en-US" dirty="0"/>
              <a:t>编译器”直接利用 </a:t>
            </a:r>
            <a:r>
              <a:rPr lang="en-US" altLang="zh-CN" dirty="0"/>
              <a:t>Triton</a:t>
            </a:r>
            <a:r>
              <a:rPr lang="zh-CN" altLang="en-US" dirty="0"/>
              <a:t> 生成高性能算子，提供给“静态图 </a:t>
            </a:r>
            <a:r>
              <a:rPr lang="en-US" altLang="zh-CN" dirty="0"/>
              <a:t>Subgraph</a:t>
            </a:r>
            <a:r>
              <a:rPr lang="zh-CN" altLang="en-US" dirty="0"/>
              <a:t>”或者“动态图 </a:t>
            </a:r>
            <a:r>
              <a:rPr lang="en-US" altLang="zh-CN" dirty="0"/>
              <a:t>Eager</a:t>
            </a:r>
            <a:r>
              <a:rPr lang="zh-CN" altLang="en-US" dirty="0"/>
              <a:t>”调用，因此有了不同的 </a:t>
            </a:r>
            <a:r>
              <a:rPr lang="en-US" altLang="zh-CN" dirty="0"/>
              <a:t>Runtime</a:t>
            </a:r>
            <a:r>
              <a:rPr lang="zh-CN" altLang="en-US" dirty="0"/>
              <a:t>；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生态兼容快</a:t>
            </a:r>
            <a:r>
              <a:rPr lang="zh-CN" altLang="en-US" dirty="0"/>
              <a:t>：软件栈能够快速跟 </a:t>
            </a:r>
            <a:r>
              <a:rPr lang="en-US" altLang="zh-CN" dirty="0"/>
              <a:t>PyTorch</a:t>
            </a:r>
            <a:r>
              <a:rPr lang="zh-CN" altLang="en-US" dirty="0"/>
              <a:t> 对接兼容，三方生态（套件、模型库、分布式加速库）在除非有特殊 </a:t>
            </a:r>
            <a:r>
              <a:rPr lang="en-US" altLang="zh-CN" dirty="0"/>
              <a:t>CUDA</a:t>
            </a:r>
            <a:r>
              <a:rPr lang="zh-CN" altLang="en-US" dirty="0"/>
              <a:t> 性能加速情况下，大部分三方库能直接兼容；</a:t>
            </a:r>
          </a:p>
        </p:txBody>
      </p:sp>
    </p:spTree>
    <p:extLst>
      <p:ext uri="{BB962C8B-B14F-4D97-AF65-F5344CB8AC3E}">
        <p14:creationId xmlns:p14="http://schemas.microsoft.com/office/powerpoint/2010/main" val="378158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9B5C30-6B83-1246-8D05-91167FED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HuggingFace</a:t>
            </a:r>
            <a:r>
              <a:rPr lang="zh-CN" altLang="en-US" dirty="0"/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238181-1747-F84A-81ED-10B15E1DB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大模型最大的社区 </a:t>
            </a:r>
            <a:r>
              <a:rPr lang="en-US" altLang="zh-CN" dirty="0"/>
              <a:t>HuggingFace</a:t>
            </a:r>
            <a:r>
              <a:rPr lang="zh-CN" altLang="en-US" dirty="0"/>
              <a:t> 无一行 </a:t>
            </a:r>
            <a:r>
              <a:rPr lang="en-US" altLang="zh-CN" dirty="0"/>
              <a:t>CUDA</a:t>
            </a:r>
            <a:r>
              <a:rPr lang="zh-CN" altLang="en-US" dirty="0"/>
              <a:t> 代码，快速兼容；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2E11E6-EDDB-0944-AF9C-4E612B99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" y="1784352"/>
            <a:ext cx="9397624" cy="4587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939186-B1EF-F745-B2C4-501118F7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830" y="1784352"/>
            <a:ext cx="2894381" cy="45879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E1163F-663A-F943-BE8B-B3355282C4C3}"/>
              </a:ext>
            </a:extLst>
          </p:cNvPr>
          <p:cNvSpPr/>
          <p:nvPr/>
        </p:nvSpPr>
        <p:spPr>
          <a:xfrm>
            <a:off x="9249830" y="5002924"/>
            <a:ext cx="2894381" cy="1240221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837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31691</TotalTime>
  <Words>301</Words>
  <Application>Microsoft Macintosh PowerPoint</Application>
  <PresentationFormat>自定义</PresentationFormat>
  <Paragraphs>27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推理价格对比</vt:lpstr>
      <vt:lpstr>PowerPoint 演示文稿</vt:lpstr>
      <vt:lpstr>PowerPoint 演示文稿</vt:lpstr>
      <vt:lpstr>PowerPoint 演示文稿</vt:lpstr>
      <vt:lpstr>PowerPoint 演示文稿</vt:lpstr>
      <vt:lpstr>对产业的思考与洞察：精彩点</vt:lpstr>
      <vt:lpstr>e.g. HuggingFace </vt:lpstr>
      <vt:lpstr>对产业的思考与洞察：思考点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11239</cp:revision>
  <cp:lastPrinted>2023-09-08T09:14:01Z</cp:lastPrinted>
  <dcterms:created xsi:type="dcterms:W3CDTF">2020-08-28T08:44:19Z</dcterms:created>
  <dcterms:modified xsi:type="dcterms:W3CDTF">2024-04-11T14:24:32Z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